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75" r:id="rId4"/>
    <p:sldId id="271" r:id="rId5"/>
    <p:sldId id="276" r:id="rId6"/>
    <p:sldId id="277" r:id="rId7"/>
    <p:sldId id="272" r:id="rId8"/>
    <p:sldId id="273" r:id="rId9"/>
    <p:sldId id="274" r:id="rId10"/>
    <p:sldId id="278" r:id="rId11"/>
    <p:sldId id="279" r:id="rId12"/>
    <p:sldId id="270" r:id="rId13"/>
  </p:sldIdLst>
  <p:sldSz cx="12192000" cy="6858000"/>
  <p:notesSz cx="6858000" cy="9144000"/>
  <p:custDataLst>
    <p:tags r:id="rId16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" userDrawn="1">
          <p15:clr>
            <a:srgbClr val="A4A3A4"/>
          </p15:clr>
        </p15:guide>
        <p15:guide id="2" pos="483" userDrawn="1">
          <p15:clr>
            <a:srgbClr val="A4A3A4"/>
          </p15:clr>
        </p15:guide>
        <p15:guide id="3" orient="horz" pos="1071" userDrawn="1">
          <p15:clr>
            <a:srgbClr val="A4A3A4"/>
          </p15:clr>
        </p15:guide>
        <p15:guide id="4" orient="horz" pos="3793" userDrawn="1">
          <p15:clr>
            <a:srgbClr val="A4A3A4"/>
          </p15:clr>
        </p15:guide>
        <p15:guide id="5" pos="6289" userDrawn="1">
          <p15:clr>
            <a:srgbClr val="A4A3A4"/>
          </p15:clr>
        </p15:guide>
        <p15:guide id="6" pos="71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45"/>
    <a:srgbClr val="28DCE1"/>
    <a:srgbClr val="216B4A"/>
    <a:srgbClr val="63B64D"/>
    <a:srgbClr val="FFF14B"/>
    <a:srgbClr val="5000CD"/>
    <a:srgbClr val="441526"/>
    <a:srgbClr val="31333F"/>
    <a:srgbClr val="3B3B3B"/>
    <a:srgbClr val="A7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howGuides="1">
      <p:cViewPr varScale="1">
        <p:scale>
          <a:sx n="76" d="100"/>
          <a:sy n="76" d="100"/>
        </p:scale>
        <p:origin x="126" y="792"/>
      </p:cViewPr>
      <p:guideLst>
        <p:guide orient="horz" pos="391"/>
        <p:guide pos="483"/>
        <p:guide orient="horz" pos="1071"/>
        <p:guide orient="horz" pos="3793"/>
        <p:guide pos="6289"/>
        <p:guide pos="71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3" d="100"/>
          <a:sy n="73" d="100"/>
        </p:scale>
        <p:origin x="227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4E201-3C20-4C15-9E5D-E57830C2B2B7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859A1-9DB5-421D-B3BE-57CBEC3E37D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625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E6A09-68B3-4BF9-9581-2A586CCCAF33}" type="datetimeFigureOut">
              <a:rPr lang="de-DE" smtClean="0"/>
              <a:t>12.01.2021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6E846-994E-43FE-83C9-3B8B419C353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9707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6E846-994E-43FE-83C9-3B8B419C3533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1430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6E846-994E-43FE-83C9-3B8B419C3533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1430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0"/>
            <a:ext cx="12192000" cy="6021388"/>
          </a:xfrm>
          <a:prstGeom prst="rect">
            <a:avLst/>
          </a:prstGeom>
          <a:solidFill>
            <a:srgbClr val="63B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6763" y="1556792"/>
            <a:ext cx="9217025" cy="2880321"/>
          </a:xfrm>
        </p:spPr>
        <p:txBody>
          <a:bodyPr anchor="b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66763" y="5157192"/>
            <a:ext cx="9217025" cy="36004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5" name="Bild 1" descr="HEL-Logo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63" y="6238800"/>
            <a:ext cx="1620000" cy="390346"/>
          </a:xfrm>
          <a:prstGeom prst="rect">
            <a:avLst/>
          </a:prstGeom>
        </p:spPr>
      </p:pic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>
          <a:xfrm>
            <a:off x="766763" y="404664"/>
            <a:ext cx="5257800" cy="474147"/>
          </a:xfrm>
        </p:spPr>
        <p:txBody>
          <a:bodyPr/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XX.XX.20XX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5544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trenner gelb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6763" y="1556792"/>
            <a:ext cx="10658475" cy="2232248"/>
          </a:xfrm>
        </p:spPr>
        <p:txBody>
          <a:bodyPr anchor="b"/>
          <a:lstStyle>
            <a:lvl1pPr>
              <a:lnSpc>
                <a:spcPct val="80000"/>
              </a:lnSpc>
              <a:defRPr sz="5200">
                <a:solidFill>
                  <a:schemeClr val="accent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66763" y="3789040"/>
            <a:ext cx="10658475" cy="504056"/>
          </a:xfrm>
        </p:spPr>
        <p:txBody>
          <a:bodyPr/>
          <a:lstStyle>
            <a:lvl1pPr marL="0" indent="0">
              <a:buNone/>
              <a:defRPr sz="26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914539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trenner lil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6763" y="1556792"/>
            <a:ext cx="10658475" cy="2232248"/>
          </a:xfrm>
        </p:spPr>
        <p:txBody>
          <a:bodyPr anchor="b"/>
          <a:lstStyle>
            <a:lvl1pPr>
              <a:lnSpc>
                <a:spcPct val="80000"/>
              </a:lnSpc>
              <a:defRPr sz="5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66763" y="3789040"/>
            <a:ext cx="10658475" cy="504056"/>
          </a:xfrm>
        </p:spPr>
        <p:txBody>
          <a:bodyPr/>
          <a:lstStyle>
            <a:lvl1pPr marL="0" indent="0">
              <a:buNone/>
              <a:defRPr sz="2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806988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e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0"/>
            <a:ext cx="12192000" cy="6021388"/>
          </a:xfrm>
          <a:prstGeom prst="rect">
            <a:avLst/>
          </a:prstGeom>
          <a:solidFill>
            <a:srgbClr val="63B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66763" y="1556792"/>
            <a:ext cx="9217025" cy="2880321"/>
          </a:xfrm>
        </p:spPr>
        <p:txBody>
          <a:bodyPr anchor="b"/>
          <a:lstStyle>
            <a:lvl1pPr algn="l">
              <a:lnSpc>
                <a:spcPct val="100000"/>
              </a:lnSpc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Vielen Dank</a:t>
            </a:r>
            <a:br>
              <a:rPr lang="de-DE" dirty="0" smtClean="0"/>
            </a:br>
            <a:r>
              <a:rPr lang="de-DE" dirty="0" smtClean="0"/>
              <a:t>—</a:t>
            </a:r>
            <a:endParaRPr lang="de-DE" dirty="0"/>
          </a:p>
        </p:txBody>
      </p:sp>
      <p:pic>
        <p:nvPicPr>
          <p:cNvPr id="5" name="Bild 1" descr="HEL-Logo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63" y="6238800"/>
            <a:ext cx="1620000" cy="39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880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XX.XX.20XX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Titel der Präsentation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3686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6763" y="620712"/>
            <a:ext cx="9217025" cy="57603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XX.XX.20XX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Titel der Präsentation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766763" y="1700213"/>
            <a:ext cx="9217025" cy="432117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8838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66763" y="1700213"/>
            <a:ext cx="5256000" cy="432117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67438" y="1700213"/>
            <a:ext cx="5256000" cy="432117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XX.XX.20XX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Titel der Präsentation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6450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6763" y="620712"/>
            <a:ext cx="5689277" cy="57603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7032625" y="0"/>
            <a:ext cx="5159375" cy="6858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en-GB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1"/>
          </p:nvPr>
        </p:nvSpPr>
        <p:spPr>
          <a:xfrm>
            <a:off x="766763" y="1700213"/>
            <a:ext cx="5689277" cy="432117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0937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XX.XX.20XX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Titel der Präsentation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1120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XX.XX.20XX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Titel der Präsentation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757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trenner ro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6763" y="1556792"/>
            <a:ext cx="10658475" cy="2232248"/>
          </a:xfrm>
        </p:spPr>
        <p:txBody>
          <a:bodyPr anchor="b"/>
          <a:lstStyle>
            <a:lvl1pPr>
              <a:lnSpc>
                <a:spcPct val="80000"/>
              </a:lnSpc>
              <a:defRPr sz="5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66763" y="3789040"/>
            <a:ext cx="10658475" cy="504056"/>
          </a:xfrm>
        </p:spPr>
        <p:txBody>
          <a:bodyPr/>
          <a:lstStyle>
            <a:lvl1pPr marL="0" indent="0">
              <a:buNone/>
              <a:defRPr sz="2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67138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trenner tuerki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6763" y="1556792"/>
            <a:ext cx="10658475" cy="2232248"/>
          </a:xfrm>
        </p:spPr>
        <p:txBody>
          <a:bodyPr anchor="b"/>
          <a:lstStyle>
            <a:lvl1pPr>
              <a:lnSpc>
                <a:spcPct val="80000"/>
              </a:lnSpc>
              <a:defRPr sz="5200">
                <a:solidFill>
                  <a:schemeClr val="accent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66763" y="3789040"/>
            <a:ext cx="10658475" cy="504056"/>
          </a:xfrm>
        </p:spPr>
        <p:txBody>
          <a:bodyPr/>
          <a:lstStyle>
            <a:lvl1pPr marL="0" indent="0">
              <a:buNone/>
              <a:defRPr sz="26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291431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66763" y="620712"/>
            <a:ext cx="10658475" cy="5760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66763" y="1700213"/>
            <a:ext cx="10658475" cy="43211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560495" y="6381328"/>
            <a:ext cx="864741" cy="360040"/>
          </a:xfrm>
          <a:prstGeom prst="rect">
            <a:avLst/>
          </a:prstGeom>
        </p:spPr>
        <p:txBody>
          <a:bodyPr vert="horz" lIns="0" tIns="0" rIns="0" bIns="36000" rtlCol="0" anchor="ctr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XX.XX.20XX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063552" y="6381328"/>
            <a:ext cx="8268103" cy="360040"/>
          </a:xfrm>
          <a:prstGeom prst="rect">
            <a:avLst/>
          </a:prstGeom>
        </p:spPr>
        <p:txBody>
          <a:bodyPr vert="horz" lIns="0" tIns="0" rIns="0" bIns="36000" rtlCol="0" anchor="ctr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 der Präsentation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25237" y="6381328"/>
            <a:ext cx="358775" cy="360040"/>
          </a:xfrm>
          <a:prstGeom prst="rect">
            <a:avLst/>
          </a:prstGeom>
        </p:spPr>
        <p:txBody>
          <a:bodyPr vert="horz" lIns="0" tIns="0" rIns="0" bIns="36000" rtlCol="0" anchor="ctr" anchorCtr="0"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27B5B4E9-0313-4949-9CA1-0E585048ABA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298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2" r:id="rId4"/>
    <p:sldLayoutId id="2147483656" r:id="rId5"/>
    <p:sldLayoutId id="2147483654" r:id="rId6"/>
    <p:sldLayoutId id="2147483655" r:id="rId7"/>
    <p:sldLayoutId id="2147483651" r:id="rId8"/>
    <p:sldLayoutId id="2147483658" r:id="rId9"/>
    <p:sldLayoutId id="2147483660" r:id="rId10"/>
    <p:sldLayoutId id="2147483659" r:id="rId11"/>
    <p:sldLayoutId id="2147483661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20000"/>
        </a:lnSpc>
        <a:spcBef>
          <a:spcPts val="16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120000"/>
        </a:lnSpc>
        <a:spcBef>
          <a:spcPts val="1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70000" algn="l" defTabSz="914400" rtl="0" eaLnBrk="1" latinLnBrk="0" hangingPunct="1">
        <a:lnSpc>
          <a:spcPct val="120000"/>
        </a:lnSpc>
        <a:spcBef>
          <a:spcPts val="1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70000" indent="-270000" algn="l" defTabSz="914400" rtl="0" eaLnBrk="1" latinLnBrk="0" hangingPunct="1">
        <a:lnSpc>
          <a:spcPct val="120000"/>
        </a:lnSpc>
        <a:spcBef>
          <a:spcPts val="1600"/>
        </a:spcBef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20000"/>
        </a:lnSpc>
        <a:spcBef>
          <a:spcPts val="16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20000"/>
        </a:lnSpc>
        <a:spcBef>
          <a:spcPts val="16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20000"/>
        </a:lnSpc>
        <a:spcBef>
          <a:spcPts val="16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20000"/>
        </a:lnSpc>
        <a:spcBef>
          <a:spcPts val="16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793" userDrawn="1">
          <p15:clr>
            <a:srgbClr val="F26B43"/>
          </p15:clr>
        </p15:guide>
        <p15:guide id="3" pos="483" userDrawn="1">
          <p15:clr>
            <a:srgbClr val="F26B43"/>
          </p15:clr>
        </p15:guide>
        <p15:guide id="4" pos="7197" userDrawn="1">
          <p15:clr>
            <a:srgbClr val="F26B43"/>
          </p15:clr>
        </p15:guide>
        <p15:guide id="6" orient="horz" pos="391" userDrawn="1">
          <p15:clr>
            <a:srgbClr val="F26B43"/>
          </p15:clr>
        </p15:guide>
        <p15:guide id="7" orient="horz" pos="1071" userDrawn="1">
          <p15:clr>
            <a:srgbClr val="F26B43"/>
          </p15:clr>
        </p15:guide>
        <p15:guide id="8" pos="628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79215" y="2276871"/>
            <a:ext cx="9217025" cy="2880321"/>
          </a:xfrm>
        </p:spPr>
        <p:txBody>
          <a:bodyPr/>
          <a:lstStyle/>
          <a:p>
            <a:r>
              <a:rPr lang="de-DE" dirty="0" smtClean="0"/>
              <a:t>Zusammenfassung Schwangerschafts-diabetes</a:t>
            </a:r>
            <a:br>
              <a:rPr lang="de-DE" dirty="0" smtClean="0"/>
            </a:br>
            <a:r>
              <a:rPr lang="de-DE" dirty="0" smtClean="0"/>
              <a:t>—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12.01.2021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1781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Behandlungsziele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Bei Vermeidung der erhöhten Blutzuckerwerte der Mutter können alle genannten Komplikationen beim Kind vermieden werden!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12</a:t>
            </a:r>
            <a:r>
              <a:rPr lang="de-DE" dirty="0" smtClean="0"/>
              <a:t>.01.2021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6950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Angebote der Helios Klinik Schkeuditz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Diabetesberatung 034204 - 808503</a:t>
            </a:r>
            <a:endParaRPr lang="de-DE" dirty="0" smtClean="0"/>
          </a:p>
          <a:p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Intensiv-Schwangeren-Beratung 034204 – </a:t>
            </a:r>
            <a:r>
              <a:rPr lang="de-DE" dirty="0" smtClean="0"/>
              <a:t>808557</a:t>
            </a:r>
          </a:p>
          <a:p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Kreißsaal 034204 – 808560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12</a:t>
            </a:r>
            <a:r>
              <a:rPr lang="de-DE" dirty="0" smtClean="0"/>
              <a:t>.01.2021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3260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5200" dirty="0" smtClean="0"/>
              <a:t>Vielen Dank für </a:t>
            </a:r>
            <a:br>
              <a:rPr lang="de-DE" sz="5200" dirty="0" smtClean="0"/>
            </a:br>
            <a:r>
              <a:rPr lang="de-DE" sz="5200" dirty="0" smtClean="0"/>
              <a:t>Ihre Aufmerksamkeit</a:t>
            </a:r>
            <a:br>
              <a:rPr lang="de-DE" sz="5200" dirty="0" smtClean="0"/>
            </a:br>
            <a:r>
              <a:rPr lang="de-DE" sz="5200" dirty="0" smtClean="0"/>
              <a:t>—</a:t>
            </a:r>
            <a:endParaRPr lang="de-DE" sz="5200" dirty="0"/>
          </a:p>
        </p:txBody>
      </p:sp>
    </p:spTree>
    <p:extLst>
      <p:ext uri="{BB962C8B-B14F-4D97-AF65-F5344CB8AC3E}">
        <p14:creationId xmlns:p14="http://schemas.microsoft.com/office/powerpoint/2010/main" val="338744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ist das eigentlich?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12.01.2021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Es ist eine Kohlenhydratstoffwechselstörung, die erstmalig während der Schwangerschaft auftritt bzw. erkannt wird.</a:t>
            </a:r>
          </a:p>
          <a:p>
            <a:endParaRPr lang="de-DE" dirty="0"/>
          </a:p>
          <a:p>
            <a:r>
              <a:rPr lang="de-DE" dirty="0" smtClean="0"/>
              <a:t>Ursachen: </a:t>
            </a:r>
          </a:p>
          <a:p>
            <a:r>
              <a:rPr lang="de-DE" dirty="0"/>
              <a:t> </a:t>
            </a:r>
            <a:r>
              <a:rPr lang="de-DE" dirty="0" smtClean="0"/>
              <a:t>- vor der Schwangerschaft bestehende Insulinresistenz</a:t>
            </a:r>
          </a:p>
          <a:p>
            <a:r>
              <a:rPr lang="de-DE" dirty="0"/>
              <a:t> </a:t>
            </a:r>
            <a:r>
              <a:rPr lang="de-DE" dirty="0" smtClean="0"/>
              <a:t>- falsche Ernährung/zu wenig Bewegung</a:t>
            </a:r>
          </a:p>
          <a:p>
            <a:r>
              <a:rPr lang="de-DE" dirty="0"/>
              <a:t> </a:t>
            </a:r>
            <a:r>
              <a:rPr lang="de-DE" dirty="0" smtClean="0"/>
              <a:t>- vorbestehendes Übergewicht</a:t>
            </a:r>
          </a:p>
          <a:p>
            <a:r>
              <a:rPr lang="de-DE" dirty="0"/>
              <a:t> </a:t>
            </a:r>
          </a:p>
          <a:p>
            <a:r>
              <a:rPr lang="de-DE" dirty="0" smtClean="0"/>
              <a:t>Häufigkeit: 5% der Schwangeren, d.h. 5 von 100 Schwangeren 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sind betroffen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29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Welche Formen gibt es?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12.01.2021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Gestationsdiabetes diätetisch geführt</a:t>
            </a:r>
          </a:p>
          <a:p>
            <a:endParaRPr lang="de-DE" dirty="0"/>
          </a:p>
          <a:p>
            <a:r>
              <a:rPr lang="de-DE" dirty="0" smtClean="0"/>
              <a:t>Gestationsdiabetes insulinpflichtig</a:t>
            </a:r>
          </a:p>
          <a:p>
            <a:endParaRPr lang="de-DE" dirty="0"/>
          </a:p>
          <a:p>
            <a:r>
              <a:rPr lang="de-DE" dirty="0" smtClean="0"/>
              <a:t>Typ-I-Diabetes</a:t>
            </a:r>
          </a:p>
          <a:p>
            <a:endParaRPr lang="de-DE" dirty="0" smtClean="0"/>
          </a:p>
          <a:p>
            <a:r>
              <a:rPr lang="de-DE" dirty="0" smtClean="0"/>
              <a:t>Typ-II-Diabetes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9556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Schwangerschaftsdiabetes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12.01.2021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Risikofaktoren:</a:t>
            </a:r>
          </a:p>
          <a:p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515151"/>
                </a:solidFill>
                <a:latin typeface="OpenSansRegular"/>
              </a:rPr>
              <a:t> Frauen </a:t>
            </a:r>
            <a:r>
              <a:rPr lang="de-DE" sz="1800" dirty="0">
                <a:solidFill>
                  <a:srgbClr val="515151"/>
                </a:solidFill>
                <a:latin typeface="OpenSansRegular"/>
              </a:rPr>
              <a:t>mit einem Alter über 45 </a:t>
            </a:r>
            <a:r>
              <a:rPr lang="de-DE" sz="1800" dirty="0" smtClean="0">
                <a:solidFill>
                  <a:srgbClr val="515151"/>
                </a:solidFill>
                <a:latin typeface="OpenSansRegular"/>
              </a:rPr>
              <a:t>Jahren</a:t>
            </a:r>
            <a:endParaRPr lang="de-DE" sz="1800" dirty="0">
              <a:solidFill>
                <a:srgbClr val="515151"/>
              </a:solidFill>
              <a:latin typeface="OpenSansRegular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515151"/>
                </a:solidFill>
                <a:latin typeface="OpenSansRegular"/>
              </a:rPr>
              <a:t> mit </a:t>
            </a:r>
            <a:r>
              <a:rPr lang="de-DE" sz="1800" dirty="0">
                <a:solidFill>
                  <a:srgbClr val="515151"/>
                </a:solidFill>
                <a:latin typeface="OpenSansRegular"/>
              </a:rPr>
              <a:t>einem BMI über 30 </a:t>
            </a:r>
            <a:r>
              <a:rPr lang="de-DE" sz="1800" dirty="0" smtClean="0">
                <a:solidFill>
                  <a:srgbClr val="515151"/>
                </a:solidFill>
                <a:latin typeface="OpenSansRegular"/>
              </a:rPr>
              <a:t>kg/m²</a:t>
            </a:r>
            <a:endParaRPr lang="de-DE" sz="1800" dirty="0">
              <a:solidFill>
                <a:srgbClr val="515151"/>
              </a:solidFill>
              <a:latin typeface="OpenSansRegular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515151"/>
                </a:solidFill>
                <a:latin typeface="OpenSansRegular"/>
              </a:rPr>
              <a:t> wenn </a:t>
            </a:r>
            <a:r>
              <a:rPr lang="de-DE" sz="1800" dirty="0">
                <a:solidFill>
                  <a:srgbClr val="515151"/>
                </a:solidFill>
                <a:latin typeface="OpenSansRegular"/>
              </a:rPr>
              <a:t>Eltern oder Geschwister mit Diabetes in der Familie der schwangeren Frau </a:t>
            </a:r>
            <a:endParaRPr lang="de-DE" sz="1800" dirty="0" smtClean="0">
              <a:solidFill>
                <a:srgbClr val="515151"/>
              </a:solidFill>
              <a:latin typeface="OpenSansRegular"/>
            </a:endParaRPr>
          </a:p>
          <a:p>
            <a:r>
              <a:rPr lang="de-DE" sz="1800" dirty="0" smtClean="0">
                <a:solidFill>
                  <a:srgbClr val="515151"/>
                </a:solidFill>
                <a:latin typeface="OpenSansRegular"/>
              </a:rPr>
              <a:t>  vorkommen</a:t>
            </a:r>
            <a:endParaRPr lang="de-DE" sz="1800" dirty="0">
              <a:solidFill>
                <a:srgbClr val="515151"/>
              </a:solidFill>
              <a:latin typeface="OpenSansRegular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515151"/>
                </a:solidFill>
                <a:latin typeface="OpenSansRegular"/>
              </a:rPr>
              <a:t> wenn </a:t>
            </a:r>
            <a:r>
              <a:rPr lang="de-DE" sz="1800" dirty="0">
                <a:solidFill>
                  <a:srgbClr val="515151"/>
                </a:solidFill>
                <a:latin typeface="OpenSansRegular"/>
              </a:rPr>
              <a:t>bereits ein zu schweres Kind mit einem Gewicht über 4500 g geboren </a:t>
            </a:r>
            <a:r>
              <a:rPr lang="de-DE" sz="1800" dirty="0" smtClean="0">
                <a:solidFill>
                  <a:srgbClr val="515151"/>
                </a:solidFill>
                <a:latin typeface="OpenSansRegular"/>
              </a:rPr>
              <a:t>wurde</a:t>
            </a:r>
            <a:endParaRPr lang="de-DE" sz="1800" dirty="0">
              <a:solidFill>
                <a:srgbClr val="515151"/>
              </a:solidFill>
              <a:latin typeface="OpenSansRegular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515151"/>
                </a:solidFill>
                <a:latin typeface="OpenSansRegular"/>
              </a:rPr>
              <a:t> wenn ein</a:t>
            </a:r>
            <a:r>
              <a:rPr lang="de-DE" sz="1800" dirty="0">
                <a:solidFill>
                  <a:srgbClr val="515151"/>
                </a:solidFill>
                <a:latin typeface="OpenSansRegular"/>
              </a:rPr>
              <a:t> </a:t>
            </a:r>
            <a:r>
              <a:rPr lang="de-DE" sz="1800" dirty="0" smtClean="0">
                <a:solidFill>
                  <a:srgbClr val="515151"/>
                </a:solidFill>
                <a:latin typeface="OpenSansRegular"/>
              </a:rPr>
              <a:t>hoher Blutdruck vorliegt </a:t>
            </a:r>
            <a:r>
              <a:rPr lang="de-DE" sz="1800" dirty="0">
                <a:solidFill>
                  <a:srgbClr val="515151"/>
                </a:solidFill>
                <a:latin typeface="OpenSansRegular"/>
              </a:rPr>
              <a:t>oder wenn früher bereits grenzwertig erhöhte </a:t>
            </a:r>
            <a:endParaRPr lang="de-DE" sz="1800" dirty="0" smtClean="0">
              <a:solidFill>
                <a:srgbClr val="515151"/>
              </a:solidFill>
              <a:latin typeface="OpenSansRegular"/>
            </a:endParaRPr>
          </a:p>
          <a:p>
            <a:r>
              <a:rPr lang="de-DE" sz="1800" dirty="0">
                <a:solidFill>
                  <a:srgbClr val="515151"/>
                </a:solidFill>
                <a:latin typeface="OpenSansRegular"/>
              </a:rPr>
              <a:t> </a:t>
            </a:r>
            <a:r>
              <a:rPr lang="de-DE" sz="1800" dirty="0" smtClean="0">
                <a:solidFill>
                  <a:srgbClr val="515151"/>
                </a:solidFill>
                <a:latin typeface="OpenSansRegular"/>
              </a:rPr>
              <a:t> Blutzuckerwerte vorlagen</a:t>
            </a:r>
            <a:endParaRPr lang="de-DE" sz="1800" dirty="0">
              <a:solidFill>
                <a:srgbClr val="515151"/>
              </a:solidFill>
              <a:latin typeface="OpenSansRegular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515151"/>
                </a:solidFill>
                <a:latin typeface="OpenSansRegular"/>
              </a:rPr>
              <a:t> oder </a:t>
            </a:r>
            <a:r>
              <a:rPr lang="de-DE" sz="1800" dirty="0">
                <a:solidFill>
                  <a:srgbClr val="515151"/>
                </a:solidFill>
                <a:latin typeface="OpenSansRegular"/>
              </a:rPr>
              <a:t>wenn bereits Gefäßerkrankungen wie koronare Herzerkrankung, periphere </a:t>
            </a:r>
            <a:endParaRPr lang="de-DE" sz="1800" dirty="0" smtClean="0">
              <a:solidFill>
                <a:srgbClr val="515151"/>
              </a:solidFill>
              <a:latin typeface="OpenSansRegular"/>
            </a:endParaRPr>
          </a:p>
          <a:p>
            <a:r>
              <a:rPr lang="de-DE" sz="1800" dirty="0" smtClean="0">
                <a:solidFill>
                  <a:srgbClr val="515151"/>
                </a:solidFill>
                <a:latin typeface="OpenSansRegular"/>
              </a:rPr>
              <a:t>  Durchblutungsstörung </a:t>
            </a:r>
            <a:r>
              <a:rPr lang="de-DE" sz="1800" dirty="0">
                <a:solidFill>
                  <a:srgbClr val="515151"/>
                </a:solidFill>
                <a:latin typeface="OpenSansRegular"/>
              </a:rPr>
              <a:t>oder Störung der inneren Durchblutung </a:t>
            </a:r>
            <a:r>
              <a:rPr lang="de-DE" sz="1800" dirty="0" smtClean="0">
                <a:solidFill>
                  <a:srgbClr val="515151"/>
                </a:solidFill>
                <a:latin typeface="OpenSansRegular"/>
              </a:rPr>
              <a:t>vorliegen</a:t>
            </a:r>
            <a:endParaRPr lang="de-DE" sz="1800" dirty="0">
              <a:solidFill>
                <a:srgbClr val="515151"/>
              </a:solidFill>
              <a:latin typeface="OpenSansRegular"/>
            </a:endParaRP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573" y="242646"/>
            <a:ext cx="3616051" cy="241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965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bedeutet ein Schwangerschaftsdiabetes für die Mutter?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Gewichtszunahme in der Schwangerschaft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Komplikationen unter der Geburt durch große Neugeborene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Häufiger Notwendigkeit der Geburtseinleitung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Erhöhtes Risiko der Entwicklung eines Typ-II-Diabetes mit Schädigung der Blutgefäße, Nerven sowie Organschäden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12</a:t>
            </a:r>
            <a:r>
              <a:rPr lang="de-DE" dirty="0" smtClean="0"/>
              <a:t>.01.2021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130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bedeutet ein </a:t>
            </a:r>
            <a:r>
              <a:rPr lang="de-DE" dirty="0" smtClean="0"/>
              <a:t>Schwangerschaftsdiabetes </a:t>
            </a:r>
            <a:r>
              <a:rPr lang="de-DE" dirty="0" smtClean="0"/>
              <a:t>für das Baby?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Blutglukose der Mutter geht durch die Plazenta auf das Baby über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Baby bildet vermehrt Insulin – Gefahr der Unterzuckerung nach der Geburt!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Glukoseeinlagerung im Herzmuskel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Gewichtszunahme des Babys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Organreife bis zur Geburt verzögert (insbesondere Lunge)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„Fetale Programmierung“ lebenslang erhöhtes Risiko für Diabetes und Adipositas für das Neugeborene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Reduktion der Plazentaleistung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12</a:t>
            </a:r>
            <a:r>
              <a:rPr lang="de-DE" dirty="0" smtClean="0"/>
              <a:t>.01.2021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7990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prstClr val="black"/>
                </a:solidFill>
              </a:rPr>
              <a:t>Schwangerschaftsdiabetes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12.01.2021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335360" y="1700808"/>
            <a:ext cx="9217025" cy="4321175"/>
          </a:xfrm>
        </p:spPr>
        <p:txBody>
          <a:bodyPr/>
          <a:lstStyle/>
          <a:p>
            <a:r>
              <a:rPr lang="de-DE" dirty="0" smtClean="0"/>
              <a:t>Diagnostik: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515151"/>
                </a:solidFill>
                <a:latin typeface="OpenSansRegular"/>
              </a:rPr>
              <a:t>z</a:t>
            </a:r>
            <a:r>
              <a:rPr lang="de-DE" dirty="0" smtClean="0">
                <a:solidFill>
                  <a:srgbClr val="515151"/>
                </a:solidFill>
                <a:latin typeface="OpenSansRegular"/>
              </a:rPr>
              <a:t>wischen der 24.-28. SSW wird </a:t>
            </a:r>
          </a:p>
          <a:p>
            <a:pPr>
              <a:lnSpc>
                <a:spcPct val="100000"/>
              </a:lnSpc>
            </a:pPr>
            <a:r>
              <a:rPr lang="de-DE" dirty="0">
                <a:solidFill>
                  <a:srgbClr val="515151"/>
                </a:solidFill>
                <a:latin typeface="OpenSansRegular"/>
              </a:rPr>
              <a:t> </a:t>
            </a:r>
            <a:r>
              <a:rPr lang="de-DE" dirty="0" smtClean="0">
                <a:solidFill>
                  <a:srgbClr val="515151"/>
                </a:solidFill>
                <a:latin typeface="OpenSansRegular"/>
              </a:rPr>
              <a:t>   ein OGTT mit 50 g Glukose als Screening bei allen </a:t>
            </a:r>
          </a:p>
          <a:p>
            <a:pPr>
              <a:lnSpc>
                <a:spcPct val="100000"/>
              </a:lnSpc>
            </a:pPr>
            <a:r>
              <a:rPr lang="de-DE" dirty="0">
                <a:solidFill>
                  <a:srgbClr val="515151"/>
                </a:solidFill>
                <a:latin typeface="OpenSansRegular"/>
              </a:rPr>
              <a:t> </a:t>
            </a:r>
            <a:r>
              <a:rPr lang="de-DE" dirty="0" smtClean="0">
                <a:solidFill>
                  <a:srgbClr val="515151"/>
                </a:solidFill>
                <a:latin typeface="OpenSansRegular"/>
              </a:rPr>
              <a:t>   Frauen durchgeführt, ist dieser auffällig, dann erfolgt…</a:t>
            </a:r>
            <a:endParaRPr lang="de-DE" dirty="0">
              <a:solidFill>
                <a:srgbClr val="515151"/>
              </a:solidFill>
              <a:latin typeface="OpenSansRegular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515151"/>
                </a:solidFill>
                <a:latin typeface="OpenSansRegular"/>
              </a:rPr>
              <a:t>ein nochmaliger </a:t>
            </a:r>
            <a:r>
              <a:rPr lang="de-DE" dirty="0">
                <a:solidFill>
                  <a:srgbClr val="515151"/>
                </a:solidFill>
                <a:latin typeface="OpenSansRegular"/>
              </a:rPr>
              <a:t>T</a:t>
            </a:r>
            <a:r>
              <a:rPr lang="de-DE" dirty="0" smtClean="0">
                <a:solidFill>
                  <a:srgbClr val="515151"/>
                </a:solidFill>
                <a:latin typeface="OpenSansRegular"/>
              </a:rPr>
              <a:t>est mit 75 </a:t>
            </a:r>
            <a:r>
              <a:rPr lang="de-DE" dirty="0">
                <a:solidFill>
                  <a:srgbClr val="515151"/>
                </a:solidFill>
                <a:latin typeface="OpenSansRegular"/>
              </a:rPr>
              <a:t>g </a:t>
            </a:r>
            <a:r>
              <a:rPr lang="de-DE" dirty="0" smtClean="0">
                <a:solidFill>
                  <a:srgbClr val="515151"/>
                </a:solidFill>
                <a:latin typeface="OpenSansRegular"/>
              </a:rPr>
              <a:t>Glucose,  </a:t>
            </a:r>
          </a:p>
          <a:p>
            <a:r>
              <a:rPr lang="de-DE" dirty="0">
                <a:solidFill>
                  <a:srgbClr val="515151"/>
                </a:solidFill>
                <a:latin typeface="OpenSansRegular"/>
              </a:rPr>
              <a:t> </a:t>
            </a:r>
            <a:r>
              <a:rPr lang="de-DE" dirty="0" smtClean="0">
                <a:solidFill>
                  <a:srgbClr val="515151"/>
                </a:solidFill>
                <a:latin typeface="OpenSansRegular"/>
              </a:rPr>
              <a:t>   welche in 300 </a:t>
            </a:r>
            <a:r>
              <a:rPr lang="de-DE" dirty="0">
                <a:solidFill>
                  <a:srgbClr val="515151"/>
                </a:solidFill>
                <a:latin typeface="OpenSansRegular"/>
              </a:rPr>
              <a:t>ml </a:t>
            </a:r>
            <a:r>
              <a:rPr lang="de-DE" dirty="0" smtClean="0">
                <a:solidFill>
                  <a:srgbClr val="515151"/>
                </a:solidFill>
                <a:latin typeface="OpenSansRegular"/>
              </a:rPr>
              <a:t>Wasser gelöst 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515151"/>
                </a:solidFill>
                <a:latin typeface="OpenSansRegular"/>
              </a:rPr>
              <a:t>morgens </a:t>
            </a:r>
            <a:r>
              <a:rPr lang="de-DE" dirty="0">
                <a:solidFill>
                  <a:srgbClr val="515151"/>
                </a:solidFill>
                <a:latin typeface="OpenSansRegular"/>
              </a:rPr>
              <a:t>in nüchternem </a:t>
            </a:r>
            <a:r>
              <a:rPr lang="de-DE" dirty="0" smtClean="0">
                <a:solidFill>
                  <a:srgbClr val="515151"/>
                </a:solidFill>
                <a:latin typeface="OpenSansRegular"/>
              </a:rPr>
              <a:t>Zustand getrunken wird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515151"/>
                </a:solidFill>
                <a:latin typeface="OpenSansRegular"/>
              </a:rPr>
              <a:t>nüchtern bedeutet, dass die letzte Mahlzeit länger als 8 Stunden her ist, dies gilt auch für Getränke wobei Wasser in kleinen Mengen möglich 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515151"/>
                </a:solidFill>
                <a:latin typeface="OpenSansRegular"/>
              </a:rPr>
              <a:t>Blutzuckerwerte </a:t>
            </a:r>
            <a:r>
              <a:rPr lang="de-DE" dirty="0">
                <a:solidFill>
                  <a:srgbClr val="515151"/>
                </a:solidFill>
                <a:latin typeface="OpenSansRegular"/>
              </a:rPr>
              <a:t>werden direkt vor dem Trinken dieser Lösung, </a:t>
            </a:r>
            <a:endParaRPr lang="de-DE" dirty="0" smtClean="0">
              <a:solidFill>
                <a:srgbClr val="515151"/>
              </a:solidFill>
              <a:latin typeface="OpenSansRegular"/>
            </a:endParaRPr>
          </a:p>
          <a:p>
            <a:r>
              <a:rPr lang="de-DE" dirty="0">
                <a:solidFill>
                  <a:srgbClr val="515151"/>
                </a:solidFill>
                <a:latin typeface="OpenSansRegular"/>
              </a:rPr>
              <a:t> </a:t>
            </a:r>
            <a:r>
              <a:rPr lang="de-DE" dirty="0" smtClean="0">
                <a:solidFill>
                  <a:srgbClr val="515151"/>
                </a:solidFill>
                <a:latin typeface="OpenSansRegular"/>
              </a:rPr>
              <a:t>   also </a:t>
            </a:r>
            <a:r>
              <a:rPr lang="de-DE" dirty="0">
                <a:solidFill>
                  <a:srgbClr val="515151"/>
                </a:solidFill>
                <a:latin typeface="OpenSansRegular"/>
              </a:rPr>
              <a:t>nüchtern, und dann jeweils 1 und 2 Std. danach </a:t>
            </a:r>
            <a:r>
              <a:rPr lang="de-DE" dirty="0" smtClean="0">
                <a:solidFill>
                  <a:srgbClr val="515151"/>
                </a:solidFill>
                <a:latin typeface="OpenSansRegular"/>
              </a:rPr>
              <a:t>gemessen</a:t>
            </a:r>
          </a:p>
          <a:p>
            <a:endParaRPr lang="de-DE" dirty="0">
              <a:solidFill>
                <a:srgbClr val="515151"/>
              </a:solidFill>
              <a:latin typeface="OpenSansRegular"/>
            </a:endParaRPr>
          </a:p>
          <a:p>
            <a:endParaRPr lang="de-DE" dirty="0"/>
          </a:p>
        </p:txBody>
      </p:sp>
      <p:pic>
        <p:nvPicPr>
          <p:cNvPr id="1026" name="Picture 2" descr="https://www.bbraun.de/content/dam/b-braun/de/website/produkte-und-therepien/diabetes/bilder/Teaser_Schwangerschaftsdiabetes_Diabetes_Violet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178160"/>
            <a:ext cx="4567944" cy="304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011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prstClr val="black"/>
                </a:solidFill>
              </a:rPr>
              <a:t>Schwangerschaftsdiabetes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12.01.2021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Grenzwerte:</a:t>
            </a:r>
          </a:p>
          <a:p>
            <a:pPr>
              <a:lnSpc>
                <a:spcPct val="100000"/>
              </a:lnSpc>
            </a:pPr>
            <a:endParaRPr lang="de-DE" dirty="0" smtClean="0"/>
          </a:p>
          <a:p>
            <a:r>
              <a:rPr lang="de-DE" dirty="0" smtClean="0"/>
              <a:t>50g OGTT nach 1h ≥7,5 mmol/l </a:t>
            </a:r>
            <a:r>
              <a:rPr lang="de-DE" dirty="0" smtClean="0">
                <a:sym typeface="Wingdings" panose="05000000000000000000" pitchFamily="2" charset="2"/>
              </a:rPr>
              <a:t> dann erfolgt 75g OGTT</a:t>
            </a:r>
            <a:endParaRPr lang="de-DE" dirty="0" smtClean="0"/>
          </a:p>
          <a:p>
            <a:pPr>
              <a:lnSpc>
                <a:spcPct val="100000"/>
              </a:lnSpc>
            </a:pPr>
            <a:endParaRPr lang="de-DE" dirty="0"/>
          </a:p>
          <a:p>
            <a:pPr>
              <a:lnSpc>
                <a:spcPct val="100000"/>
              </a:lnSpc>
            </a:pPr>
            <a:endParaRPr lang="de-DE" dirty="0"/>
          </a:p>
          <a:p>
            <a:r>
              <a:rPr lang="de-DE" dirty="0" smtClean="0"/>
              <a:t>75g OGTT </a:t>
            </a:r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157706"/>
              </p:ext>
            </p:extLst>
          </p:nvPr>
        </p:nvGraphicFramePr>
        <p:xfrm>
          <a:off x="695400" y="4005064"/>
          <a:ext cx="5829300" cy="1371600"/>
        </p:xfrm>
        <a:graphic>
          <a:graphicData uri="http://schemas.openxmlformats.org/drawingml/2006/table">
            <a:tbl>
              <a:tblPr/>
              <a:tblGrid>
                <a:gridCol w="1943100">
                  <a:extLst>
                    <a:ext uri="{9D8B030D-6E8A-4147-A177-3AD203B41FA5}">
                      <a16:colId xmlns:a16="http://schemas.microsoft.com/office/drawing/2014/main" val="3449015599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362400153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5213832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effectLst/>
                        </a:rPr>
                        <a:t>nüchtern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3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>
                          <a:effectLst/>
                        </a:rPr>
                        <a:t>≥ 5,1 mmol/l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3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>
                          <a:effectLst/>
                        </a:rPr>
                        <a:t>≥ 92 mg/dl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2744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effectLst/>
                        </a:rPr>
                        <a:t>1 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3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>
                          <a:effectLst/>
                        </a:rPr>
                        <a:t> ≥ 10,0 mmol/l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3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>
                          <a:effectLst/>
                        </a:rPr>
                        <a:t> ≥ 180 mg/dl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5383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>
                          <a:effectLst/>
                        </a:rPr>
                        <a:t>2 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3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>
                          <a:effectLst/>
                        </a:rPr>
                        <a:t> ≥ 8,5 mmol/l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3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effectLst/>
                        </a:rPr>
                        <a:t> ≥ 153 mg/dl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486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3182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prstClr val="black"/>
                </a:solidFill>
              </a:rPr>
              <a:t>Schwangerschaftsdiabetes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12.01.2021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B4E9-0313-4949-9CA1-0E585048ABAC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2201" y="2564904"/>
            <a:ext cx="3782423" cy="2519786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766763" y="1340769"/>
            <a:ext cx="9217025" cy="4680620"/>
          </a:xfrm>
        </p:spPr>
        <p:txBody>
          <a:bodyPr/>
          <a:lstStyle/>
          <a:p>
            <a:r>
              <a:rPr lang="de-DE" b="1" dirty="0" smtClean="0"/>
              <a:t>Behandlung und Blutzuckerziele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Sport und körperliche Aktivität senken die Blutzuckerwerte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Ernährung: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 smtClean="0"/>
              <a:t>vielseitig essen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 smtClean="0"/>
              <a:t>Fleisch und Wurstwaren in Maßen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 smtClean="0"/>
              <a:t>Täglich Milch- und Milchprodukte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 smtClean="0"/>
              <a:t>Ein bis zweimal Fisch in der Woche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 smtClean="0"/>
              <a:t>Reichlich Getreideprodukte und Kartoffeln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 smtClean="0"/>
              <a:t>Gemüse und Obst – Nimm „5“ am Tag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 smtClean="0"/>
              <a:t>Zucker und Salz in Maßen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 smtClean="0"/>
              <a:t>Reichlich Flüssigkeit (Wasser, ungesüßter Tee)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 smtClean="0"/>
              <a:t>Wenig Fett und fettreiche Lebensmittel</a:t>
            </a:r>
          </a:p>
          <a:p>
            <a:pPr marL="457200" indent="-457200">
              <a:buFont typeface="+mj-lt"/>
              <a:buAutoNum type="arabicPeriod"/>
            </a:pPr>
            <a:endParaRPr lang="de-DE" dirty="0" smtClean="0"/>
          </a:p>
          <a:p>
            <a:r>
              <a:rPr lang="de-DE" sz="1800" dirty="0" smtClean="0"/>
              <a:t>Schmackhaft und schonend zubereiten</a:t>
            </a:r>
          </a:p>
          <a:p>
            <a:r>
              <a:rPr lang="de-DE" sz="1800" dirty="0" smtClean="0"/>
              <a:t>Nehmen sie sich Zeit, genießen Sie Ihr Essen</a:t>
            </a:r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08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NGUAGE" val="1031"/>
</p:tagLst>
</file>

<file path=ppt/theme/theme1.xml><?xml version="1.0" encoding="utf-8"?>
<a:theme xmlns:a="http://schemas.openxmlformats.org/drawingml/2006/main" name="Helios_PPT_1.0.2 ">
  <a:themeElements>
    <a:clrScheme name="Helios Farben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FF0045"/>
      </a:accent1>
      <a:accent2>
        <a:srgbClr val="28DCE1"/>
      </a:accent2>
      <a:accent3>
        <a:srgbClr val="216B4A"/>
      </a:accent3>
      <a:accent4>
        <a:srgbClr val="63B64D"/>
      </a:accent4>
      <a:accent5>
        <a:srgbClr val="FFF14B"/>
      </a:accent5>
      <a:accent6>
        <a:srgbClr val="5000CD"/>
      </a:accent6>
      <a:hlink>
        <a:srgbClr val="5F5F5F"/>
      </a:hlink>
      <a:folHlink>
        <a:srgbClr val="919191"/>
      </a:folHlink>
    </a:clrScheme>
    <a:fontScheme name="Helios Schrifte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ot="0" spcFirstLastPara="0" vertOverflow="overflow" horzOverflow="overflow" vert="horz" wrap="square" lIns="91440" tIns="90000" rIns="91440" bIns="9000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B3B3B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elios_001_170726_fin.potx" id="{1111203A-C210-43EA-B54E-B7CEC65C6B6B}" vid="{DE92490F-E3B6-4998-9683-4E2E219DFD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2018_01_26_Standardpräsentation</Template>
  <TotalTime>0</TotalTime>
  <Words>543</Words>
  <Application>Microsoft Office PowerPoint</Application>
  <PresentationFormat>Breitbild</PresentationFormat>
  <Paragraphs>123</Paragraphs>
  <Slides>12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Calibri</vt:lpstr>
      <vt:lpstr>OpenSansRegular</vt:lpstr>
      <vt:lpstr>Verdana</vt:lpstr>
      <vt:lpstr>Wingdings</vt:lpstr>
      <vt:lpstr>Helios_PPT_1.0.2 </vt:lpstr>
      <vt:lpstr>Zusammenfassung Schwangerschafts-diabetes —</vt:lpstr>
      <vt:lpstr>Was ist das eigentlich?</vt:lpstr>
      <vt:lpstr>Welche Formen gibt es?</vt:lpstr>
      <vt:lpstr>Schwangerschaftsdiabetes</vt:lpstr>
      <vt:lpstr>Was bedeutet ein Schwangerschaftsdiabetes für die Mutter?</vt:lpstr>
      <vt:lpstr>Was bedeutet ein Schwangerschaftsdiabetes für das Baby?</vt:lpstr>
      <vt:lpstr>Schwangerschaftsdiabetes</vt:lpstr>
      <vt:lpstr>Schwangerschaftsdiabetes</vt:lpstr>
      <vt:lpstr>Schwangerschaftsdiabetes</vt:lpstr>
      <vt:lpstr>Behandlungsziele</vt:lpstr>
      <vt:lpstr>Angebote der Helios Klinik Schkeuditz</vt:lpstr>
      <vt:lpstr>Vielen Dank für  Ihre Aufmerksamkeit —</vt:lpstr>
    </vt:vector>
  </TitlesOfParts>
  <Company>Helios Kliniken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Zusammenfassung Schwangerschafts-diabetes —</dc:title>
  <dc:creator>Läritz, Susanne</dc:creator>
  <dc:description>Vorlage Praesentation – Office 2013;_x000d_
Version 001;_x000d_
2017-07-26;</dc:description>
  <cp:lastModifiedBy>Läritz, Susanne</cp:lastModifiedBy>
  <cp:revision>26</cp:revision>
  <dcterms:created xsi:type="dcterms:W3CDTF">2021-01-05T14:44:32Z</dcterms:created>
  <dcterms:modified xsi:type="dcterms:W3CDTF">2021-01-12T10:23:44Z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rstellt von">
    <vt:lpwstr>edenspiekermann</vt:lpwstr>
  </property>
  <property fmtid="{D5CDD505-2E9C-101B-9397-08002B2CF9AE}" pid="3" name="Erstellt am">
    <vt:lpwstr>2017-07-26</vt:lpwstr>
  </property>
  <property fmtid="{D5CDD505-2E9C-101B-9397-08002B2CF9AE}" pid="4" name="Bearbeiter">
    <vt:lpwstr>gadamovich | office implementation</vt:lpwstr>
  </property>
  <property fmtid="{D5CDD505-2E9C-101B-9397-08002B2CF9AE}" pid="5" name="Version">
    <vt:lpwstr>001</vt:lpwstr>
  </property>
  <property fmtid="{D5CDD505-2E9C-101B-9397-08002B2CF9AE}" pid="6" name="Version vom">
    <vt:lpwstr>2017-07-26</vt:lpwstr>
  </property>
</Properties>
</file>